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T Sans Narrow"/>
      <p:regular r:id="rId12"/>
      <p:bold r:id="rId13"/>
    </p:embeddedFont>
    <p:embeddedFont>
      <p:font typeface="Open Sans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TSansNarrow-bold.fntdata"/><Relationship Id="rId12" Type="http://schemas.openxmlformats.org/officeDocument/2006/relationships/font" Target="fonts/PTSansNarrow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penSans-bold.fntdata"/><Relationship Id="rId14" Type="http://schemas.openxmlformats.org/officeDocument/2006/relationships/font" Target="fonts/OpenSans-regular.fntdata"/><Relationship Id="rId17" Type="http://schemas.openxmlformats.org/officeDocument/2006/relationships/font" Target="fonts/OpenSans-boldItalic.fntdata"/><Relationship Id="rId16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Present: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Rodrigo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Razvan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Tomasz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4b15680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4b15680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4b156803b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4b156803b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4b156803b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4b156803b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4b156803b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4b156803b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4b156803b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4b156803b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7.png"/><Relationship Id="rId7" Type="http://schemas.openxmlformats.org/officeDocument/2006/relationships/image" Target="../media/image10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873750" y="1549350"/>
            <a:ext cx="73965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Gesture-driven presentations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6750" y="2571750"/>
            <a:ext cx="4890000" cy="16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Rodrigo Brechard Alarcia, Razvan Brinzea, </a:t>
            </a:r>
            <a:r>
              <a:rPr lang="en"/>
              <a:t>Antonio Marsella,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Niklas Radtke, </a:t>
            </a:r>
            <a:r>
              <a:rPr lang="en"/>
              <a:t>Tomasz Stanczyk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</a:t>
            </a:r>
            <a:r>
              <a:rPr lang="en"/>
              <a:t>subtraction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accuracy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speed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Help for other algorithms, not enough alone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43 different algorithms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0963" y="1279375"/>
            <a:ext cx="2981325" cy="32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Classical Computer Vision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266325"/>
            <a:ext cx="53121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First, Background </a:t>
            </a:r>
            <a:r>
              <a:rPr lang="en"/>
              <a:t>subtraction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Thresholding to extract hand section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Contour extraction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Deviations from it are</a:t>
            </a:r>
            <a:r>
              <a:rPr lang="en"/>
              <a:t> considered as convexity defects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Deviations in the shape or position used as controlling signals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0" l="15748" r="23305" t="0"/>
          <a:stretch/>
        </p:blipFill>
        <p:spPr>
          <a:xfrm>
            <a:off x="5433525" y="1266325"/>
            <a:ext cx="2028826" cy="187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7274" y="2571749"/>
            <a:ext cx="1795019" cy="199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Pose detection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OpenPose library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</a:t>
            </a:r>
            <a:r>
              <a:rPr lang="en"/>
              <a:t>etect human body, hand, facial, and foot keypoints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Multi-stage CNN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Impressive</a:t>
            </a:r>
            <a:r>
              <a:rPr lang="en"/>
              <a:t>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Too slow in laptop</a:t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9200" y="1957275"/>
            <a:ext cx="4643100" cy="261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475" y="2930150"/>
            <a:ext cx="3588726" cy="163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YOLO (You only look once)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Extract area of interest to us in OpenPose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0181" y="1152424"/>
            <a:ext cx="1342119" cy="3162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172615"/>
            <a:ext cx="4260300" cy="2396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91950" y="1152428"/>
            <a:ext cx="1342119" cy="316289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/>
          <p:nvPr/>
        </p:nvSpPr>
        <p:spPr>
          <a:xfrm rot="-1185895">
            <a:off x="4582404" y="2755263"/>
            <a:ext cx="1009576" cy="636928"/>
          </a:xfrm>
          <a:prstGeom prst="rightArrow">
            <a:avLst>
              <a:gd fmla="val 36818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/>
          <p:nvPr/>
        </p:nvSpPr>
        <p:spPr>
          <a:xfrm>
            <a:off x="6934075" y="2603325"/>
            <a:ext cx="556200" cy="463200"/>
          </a:xfrm>
          <a:prstGeom prst="rightArrow">
            <a:avLst>
              <a:gd fmla="val 43890" name="adj1"/>
              <a:gd fmla="val 41531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2318825" y="2244425"/>
            <a:ext cx="921600" cy="2324700"/>
          </a:xfrm>
          <a:prstGeom prst="frame">
            <a:avLst>
              <a:gd fmla="val 3458" name="adj1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SVM/RNN</a:t>
            </a:r>
            <a:endParaRPr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SVM for classifiers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LSTM use internal memory might be better option</a:t>
            </a:r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963" y="2571752"/>
            <a:ext cx="841762" cy="18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168141"/>
            <a:ext cx="2672014" cy="1400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3414" y="2571754"/>
            <a:ext cx="841762" cy="184898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/>
          <p:nvPr/>
        </p:nvSpPr>
        <p:spPr>
          <a:xfrm rot="-1112325">
            <a:off x="2992536" y="3507053"/>
            <a:ext cx="628409" cy="375507"/>
          </a:xfrm>
          <a:prstGeom prst="rightArrow">
            <a:avLst>
              <a:gd fmla="val 36818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4500675" y="3399175"/>
            <a:ext cx="284700" cy="232500"/>
          </a:xfrm>
          <a:prstGeom prst="rightArrow">
            <a:avLst>
              <a:gd fmla="val 43890" name="adj1"/>
              <a:gd fmla="val 41531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1570546" y="3210120"/>
            <a:ext cx="578100" cy="1359000"/>
          </a:xfrm>
          <a:prstGeom prst="frame">
            <a:avLst>
              <a:gd fmla="val 3458" name="adj1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32587" y="2263687"/>
            <a:ext cx="635779" cy="7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29600" y="3399185"/>
            <a:ext cx="841750" cy="14478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/>
          <p:nvPr/>
        </p:nvSpPr>
        <p:spPr>
          <a:xfrm rot="-1112325">
            <a:off x="5706911" y="2747278"/>
            <a:ext cx="628409" cy="375507"/>
          </a:xfrm>
          <a:prstGeom prst="rightArrow">
            <a:avLst>
              <a:gd fmla="val 36818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 rot="869243">
            <a:off x="5706930" y="3680787"/>
            <a:ext cx="628381" cy="375624"/>
          </a:xfrm>
          <a:prstGeom prst="rightArrow">
            <a:avLst>
              <a:gd fmla="val 36818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5400000">
            <a:off x="6948650" y="2587064"/>
            <a:ext cx="2377425" cy="181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